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3" r:id="rId5"/>
    <p:sldId id="260" r:id="rId6"/>
    <p:sldId id="258" r:id="rId7"/>
    <p:sldId id="261" r:id="rId8"/>
    <p:sldId id="262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DCB8"/>
    <a:srgbClr val="3B96D2"/>
    <a:srgbClr val="298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816B5-5D19-44FF-AEF9-B0E028485CE6}" type="datetimeFigureOut">
              <a:rPr lang="ru-RU" smtClean="0"/>
              <a:t>06.03.2024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BA6B-2258-45A9-A2DF-25BAA8FE0F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0208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816B5-5D19-44FF-AEF9-B0E028485CE6}" type="datetimeFigureOut">
              <a:rPr lang="ru-RU" smtClean="0"/>
              <a:t>06.03.2024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BA6B-2258-45A9-A2DF-25BAA8FE0F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9421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816B5-5D19-44FF-AEF9-B0E028485CE6}" type="datetimeFigureOut">
              <a:rPr lang="ru-RU" smtClean="0"/>
              <a:t>06.03.2024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BA6B-2258-45A9-A2DF-25BAA8FE0F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434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816B5-5D19-44FF-AEF9-B0E028485CE6}" type="datetimeFigureOut">
              <a:rPr lang="ru-RU" smtClean="0"/>
              <a:t>06.03.2024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BA6B-2258-45A9-A2DF-25BAA8FE0F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9459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816B5-5D19-44FF-AEF9-B0E028485CE6}" type="datetimeFigureOut">
              <a:rPr lang="ru-RU" smtClean="0"/>
              <a:t>06.03.2024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BA6B-2258-45A9-A2DF-25BAA8FE0F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4888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816B5-5D19-44FF-AEF9-B0E028485CE6}" type="datetimeFigureOut">
              <a:rPr lang="ru-RU" smtClean="0"/>
              <a:t>06.03.2024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BA6B-2258-45A9-A2DF-25BAA8FE0F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1791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816B5-5D19-44FF-AEF9-B0E028485CE6}" type="datetimeFigureOut">
              <a:rPr lang="ru-RU" smtClean="0"/>
              <a:t>06.03.2024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BA6B-2258-45A9-A2DF-25BAA8FE0F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07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816B5-5D19-44FF-AEF9-B0E028485CE6}" type="datetimeFigureOut">
              <a:rPr lang="ru-RU" smtClean="0"/>
              <a:t>06.03.2024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BA6B-2258-45A9-A2DF-25BAA8FE0F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4320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816B5-5D19-44FF-AEF9-B0E028485CE6}" type="datetimeFigureOut">
              <a:rPr lang="ru-RU" smtClean="0"/>
              <a:t>06.03.2024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BA6B-2258-45A9-A2DF-25BAA8FE0F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534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816B5-5D19-44FF-AEF9-B0E028485CE6}" type="datetimeFigureOut">
              <a:rPr lang="ru-RU" smtClean="0"/>
              <a:t>06.03.2024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BA6B-2258-45A9-A2DF-25BAA8FE0F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9586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816B5-5D19-44FF-AEF9-B0E028485CE6}" type="datetimeFigureOut">
              <a:rPr lang="ru-RU" smtClean="0"/>
              <a:t>06.03.2024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0BA6B-2258-45A9-A2DF-25BAA8FE0F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7310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816B5-5D19-44FF-AEF9-B0E028485CE6}" type="datetimeFigureOut">
              <a:rPr lang="ru-RU" smtClean="0"/>
              <a:t>06.03.2024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0BA6B-2258-45A9-A2DF-25BAA8FE0F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28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434" y="538324"/>
            <a:ext cx="4005968" cy="40059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82618" y="4572002"/>
            <a:ext cx="8737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dirty="0" smtClean="0">
                <a:solidFill>
                  <a:srgbClr val="2980B9"/>
                </a:solidFill>
                <a:latin typeface="Arial Black" panose="020B0A04020102020204" pitchFamily="34" charset="0"/>
              </a:rPr>
              <a:t>Рекомендер</a:t>
            </a:r>
            <a:endParaRPr lang="ru-RU" sz="9600" dirty="0">
              <a:solidFill>
                <a:srgbClr val="2980B9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11"/>
          <p:cNvSpPr/>
          <p:nvPr/>
        </p:nvSpPr>
        <p:spPr>
          <a:xfrm>
            <a:off x="455695" y="642227"/>
            <a:ext cx="6585528" cy="5634181"/>
          </a:xfrm>
          <a:custGeom>
            <a:avLst/>
            <a:gdLst>
              <a:gd name="connsiteX0" fmla="*/ 0 w 6585528"/>
              <a:gd name="connsiteY0" fmla="*/ 3910894 h 5634181"/>
              <a:gd name="connsiteX1" fmla="*/ 3947340 w 6585528"/>
              <a:gd name="connsiteY1" fmla="*/ 3910894 h 5634181"/>
              <a:gd name="connsiteX2" fmla="*/ 3947340 w 6585528"/>
              <a:gd name="connsiteY2" fmla="*/ 5634181 h 5634181"/>
              <a:gd name="connsiteX3" fmla="*/ 0 w 6585528"/>
              <a:gd name="connsiteY3" fmla="*/ 5634181 h 5634181"/>
              <a:gd name="connsiteX4" fmla="*/ 0 w 6585528"/>
              <a:gd name="connsiteY4" fmla="*/ 1955447 h 5634181"/>
              <a:gd name="connsiteX5" fmla="*/ 5259306 w 6585528"/>
              <a:gd name="connsiteY5" fmla="*/ 1955447 h 5634181"/>
              <a:gd name="connsiteX6" fmla="*/ 5259306 w 6585528"/>
              <a:gd name="connsiteY6" fmla="*/ 3678734 h 5634181"/>
              <a:gd name="connsiteX7" fmla="*/ 0 w 6585528"/>
              <a:gd name="connsiteY7" fmla="*/ 3678734 h 5634181"/>
              <a:gd name="connsiteX8" fmla="*/ 0 w 6585528"/>
              <a:gd name="connsiteY8" fmla="*/ 0 h 5634181"/>
              <a:gd name="connsiteX9" fmla="*/ 6585528 w 6585528"/>
              <a:gd name="connsiteY9" fmla="*/ 0 h 5634181"/>
              <a:gd name="connsiteX10" fmla="*/ 6585528 w 6585528"/>
              <a:gd name="connsiteY10" fmla="*/ 1723287 h 5634181"/>
              <a:gd name="connsiteX11" fmla="*/ 0 w 6585528"/>
              <a:gd name="connsiteY11" fmla="*/ 1723287 h 56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85528" h="5634181">
                <a:moveTo>
                  <a:pt x="0" y="3910894"/>
                </a:moveTo>
                <a:lnTo>
                  <a:pt x="3947340" y="3910894"/>
                </a:lnTo>
                <a:lnTo>
                  <a:pt x="3947340" y="5634181"/>
                </a:lnTo>
                <a:lnTo>
                  <a:pt x="0" y="5634181"/>
                </a:lnTo>
                <a:close/>
                <a:moveTo>
                  <a:pt x="0" y="1955447"/>
                </a:moveTo>
                <a:lnTo>
                  <a:pt x="5259306" y="1955447"/>
                </a:lnTo>
                <a:lnTo>
                  <a:pt x="5259306" y="3678734"/>
                </a:lnTo>
                <a:lnTo>
                  <a:pt x="0" y="3678734"/>
                </a:lnTo>
                <a:close/>
                <a:moveTo>
                  <a:pt x="0" y="0"/>
                </a:moveTo>
                <a:lnTo>
                  <a:pt x="6585528" y="0"/>
                </a:lnTo>
                <a:lnTo>
                  <a:pt x="6585528" y="1723287"/>
                </a:lnTo>
                <a:lnTo>
                  <a:pt x="0" y="172328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7041223" y="737908"/>
            <a:ext cx="51507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smtClean="0">
                <a:latin typeface="Arial Black" panose="020B0A04020102020204" pitchFamily="34" charset="0"/>
              </a:rPr>
              <a:t>Что такое Рекомендер:</a:t>
            </a:r>
            <a:endParaRPr lang="ru-RU" sz="4800" dirty="0"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72807" y="2627648"/>
            <a:ext cx="56056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Рекомендер – это приложение по рекомендации фильмов на любой вкус. Просто впиши ваш любимый фильм в строку поиска и тут же получите список похожих фильмов. Рекомендер при подборе опирается на схожие сюжеты, актеров, режиссёров и жанры.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071531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лилиния 5"/>
          <p:cNvSpPr/>
          <p:nvPr/>
        </p:nvSpPr>
        <p:spPr>
          <a:xfrm>
            <a:off x="4229071" y="674255"/>
            <a:ext cx="8600239" cy="8174182"/>
          </a:xfrm>
          <a:custGeom>
            <a:avLst/>
            <a:gdLst>
              <a:gd name="connsiteX0" fmla="*/ 1797065 w 8600239"/>
              <a:gd name="connsiteY0" fmla="*/ 4553528 h 8174182"/>
              <a:gd name="connsiteX1" fmla="*/ 3594130 w 8600239"/>
              <a:gd name="connsiteY1" fmla="*/ 6363855 h 8174182"/>
              <a:gd name="connsiteX2" fmla="*/ 1797065 w 8600239"/>
              <a:gd name="connsiteY2" fmla="*/ 8174182 h 8174182"/>
              <a:gd name="connsiteX3" fmla="*/ 0 w 8600239"/>
              <a:gd name="connsiteY3" fmla="*/ 6363855 h 8174182"/>
              <a:gd name="connsiteX4" fmla="*/ 1797065 w 8600239"/>
              <a:gd name="connsiteY4" fmla="*/ 4553528 h 8174182"/>
              <a:gd name="connsiteX5" fmla="*/ 6097184 w 8600239"/>
              <a:gd name="connsiteY5" fmla="*/ 2419927 h 8174182"/>
              <a:gd name="connsiteX6" fmla="*/ 8600239 w 8600239"/>
              <a:gd name="connsiteY6" fmla="*/ 4941454 h 8174182"/>
              <a:gd name="connsiteX7" fmla="*/ 6097184 w 8600239"/>
              <a:gd name="connsiteY7" fmla="*/ 7462981 h 8174182"/>
              <a:gd name="connsiteX8" fmla="*/ 3594129 w 8600239"/>
              <a:gd name="connsiteY8" fmla="*/ 4941454 h 8174182"/>
              <a:gd name="connsiteX9" fmla="*/ 6097184 w 8600239"/>
              <a:gd name="connsiteY9" fmla="*/ 2419927 h 8174182"/>
              <a:gd name="connsiteX10" fmla="*/ 4799475 w 8600239"/>
              <a:gd name="connsiteY10" fmla="*/ 967398 h 8174182"/>
              <a:gd name="connsiteX11" fmla="*/ 5538757 w 8600239"/>
              <a:gd name="connsiteY11" fmla="*/ 1712136 h 8174182"/>
              <a:gd name="connsiteX12" fmla="*/ 4799475 w 8600239"/>
              <a:gd name="connsiteY12" fmla="*/ 2456874 h 8174182"/>
              <a:gd name="connsiteX13" fmla="*/ 4060193 w 8600239"/>
              <a:gd name="connsiteY13" fmla="*/ 1712136 h 8174182"/>
              <a:gd name="connsiteX14" fmla="*/ 4799475 w 8600239"/>
              <a:gd name="connsiteY14" fmla="*/ 967398 h 8174182"/>
              <a:gd name="connsiteX15" fmla="*/ 7205920 w 8600239"/>
              <a:gd name="connsiteY15" fmla="*/ 0 h 8174182"/>
              <a:gd name="connsiteX16" fmla="*/ 8407020 w 8600239"/>
              <a:gd name="connsiteY16" fmla="*/ 1209964 h 8174182"/>
              <a:gd name="connsiteX17" fmla="*/ 7205920 w 8600239"/>
              <a:gd name="connsiteY17" fmla="*/ 2419928 h 8174182"/>
              <a:gd name="connsiteX18" fmla="*/ 6004820 w 8600239"/>
              <a:gd name="connsiteY18" fmla="*/ 1209964 h 8174182"/>
              <a:gd name="connsiteX19" fmla="*/ 7205920 w 8600239"/>
              <a:gd name="connsiteY19" fmla="*/ 0 h 817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600239" h="8174182">
                <a:moveTo>
                  <a:pt x="1797065" y="4553528"/>
                </a:moveTo>
                <a:cubicBezTo>
                  <a:pt x="2789557" y="4553528"/>
                  <a:pt x="3594130" y="5364039"/>
                  <a:pt x="3594130" y="6363855"/>
                </a:cubicBezTo>
                <a:cubicBezTo>
                  <a:pt x="3594130" y="7363671"/>
                  <a:pt x="2789557" y="8174182"/>
                  <a:pt x="1797065" y="8174182"/>
                </a:cubicBezTo>
                <a:cubicBezTo>
                  <a:pt x="804573" y="8174182"/>
                  <a:pt x="0" y="7363671"/>
                  <a:pt x="0" y="6363855"/>
                </a:cubicBezTo>
                <a:cubicBezTo>
                  <a:pt x="0" y="5364039"/>
                  <a:pt x="804573" y="4553528"/>
                  <a:pt x="1797065" y="4553528"/>
                </a:cubicBezTo>
                <a:close/>
                <a:moveTo>
                  <a:pt x="6097184" y="2419927"/>
                </a:moveTo>
                <a:cubicBezTo>
                  <a:pt x="7479583" y="2419927"/>
                  <a:pt x="8600239" y="3548853"/>
                  <a:pt x="8600239" y="4941454"/>
                </a:cubicBezTo>
                <a:cubicBezTo>
                  <a:pt x="8600239" y="6334055"/>
                  <a:pt x="7479583" y="7462981"/>
                  <a:pt x="6097184" y="7462981"/>
                </a:cubicBezTo>
                <a:cubicBezTo>
                  <a:pt x="4714785" y="7462981"/>
                  <a:pt x="3594129" y="6334055"/>
                  <a:pt x="3594129" y="4941454"/>
                </a:cubicBezTo>
                <a:cubicBezTo>
                  <a:pt x="3594129" y="3548853"/>
                  <a:pt x="4714785" y="2419927"/>
                  <a:pt x="6097184" y="2419927"/>
                </a:cubicBezTo>
                <a:close/>
                <a:moveTo>
                  <a:pt x="4799475" y="967398"/>
                </a:moveTo>
                <a:cubicBezTo>
                  <a:pt x="5207769" y="967398"/>
                  <a:pt x="5538757" y="1300829"/>
                  <a:pt x="5538757" y="1712136"/>
                </a:cubicBezTo>
                <a:cubicBezTo>
                  <a:pt x="5538757" y="2123443"/>
                  <a:pt x="5207769" y="2456874"/>
                  <a:pt x="4799475" y="2456874"/>
                </a:cubicBezTo>
                <a:cubicBezTo>
                  <a:pt x="4391181" y="2456874"/>
                  <a:pt x="4060193" y="2123443"/>
                  <a:pt x="4060193" y="1712136"/>
                </a:cubicBezTo>
                <a:cubicBezTo>
                  <a:pt x="4060193" y="1300829"/>
                  <a:pt x="4391181" y="967398"/>
                  <a:pt x="4799475" y="967398"/>
                </a:cubicBezTo>
                <a:close/>
                <a:moveTo>
                  <a:pt x="7205920" y="0"/>
                </a:moveTo>
                <a:cubicBezTo>
                  <a:pt x="7869269" y="0"/>
                  <a:pt x="8407020" y="541719"/>
                  <a:pt x="8407020" y="1209964"/>
                </a:cubicBezTo>
                <a:cubicBezTo>
                  <a:pt x="8407020" y="1878209"/>
                  <a:pt x="7869269" y="2419928"/>
                  <a:pt x="7205920" y="2419928"/>
                </a:cubicBezTo>
                <a:cubicBezTo>
                  <a:pt x="6542571" y="2419928"/>
                  <a:pt x="6004820" y="1878209"/>
                  <a:pt x="6004820" y="1209964"/>
                </a:cubicBezTo>
                <a:cubicBezTo>
                  <a:pt x="6004820" y="541719"/>
                  <a:pt x="6542571" y="0"/>
                  <a:pt x="7205920" y="0"/>
                </a:cubicBezTo>
                <a:close/>
              </a:path>
            </a:pathLst>
          </a:custGeom>
          <a:blipFill>
            <a:blip r:embed="rId2"/>
            <a:srcRect/>
            <a:stretch>
              <a:fillRect l="-21285" r="-2128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556592" y="258418"/>
            <a:ext cx="10088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 smtClean="0">
                <a:latin typeface="Arial Black" panose="020B0A04020102020204" pitchFamily="34" charset="0"/>
              </a:rPr>
              <a:t>Принцип работы:</a:t>
            </a:r>
            <a:endParaRPr lang="ru-RU" sz="7200" dirty="0">
              <a:latin typeface="Arial Black" panose="020B0A040201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09963" y="1874584"/>
            <a:ext cx="68164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Программа получает от пользователя на вход название фильма, при помощи библиотеки </a:t>
            </a:r>
            <a:r>
              <a:rPr lang="en-US" dirty="0" err="1" smtClean="0"/>
              <a:t>difflib</a:t>
            </a:r>
            <a:r>
              <a:rPr lang="en-US" dirty="0" smtClean="0"/>
              <a:t> </a:t>
            </a:r>
            <a:r>
              <a:rPr lang="ru-RU" dirty="0" smtClean="0"/>
              <a:t>она находит самое похожее название которое прописал пользователь. </a:t>
            </a:r>
            <a:r>
              <a:rPr lang="ru-RU" dirty="0"/>
              <a:t>После нахождения наиболее близкого совпадения программа находит индекс этого фильма в базе данных</a:t>
            </a:r>
            <a:r>
              <a:rPr lang="ru-RU" dirty="0" smtClean="0"/>
              <a:t>. </a:t>
            </a:r>
            <a:r>
              <a:rPr lang="ru-RU" dirty="0"/>
              <a:t>Затем программа вычисляет косинусную меру сходства между содержанием выбранного фильма и всеми другими фильмами в базе данных</a:t>
            </a:r>
            <a:r>
              <a:rPr lang="ru-RU" dirty="0" smtClean="0"/>
              <a:t>. </a:t>
            </a:r>
            <a:r>
              <a:rPr lang="ru-RU" dirty="0"/>
              <a:t>Полученные оценки сходства сортируются в убывающем порядке.</a:t>
            </a:r>
          </a:p>
          <a:p>
            <a:r>
              <a:rPr lang="ru-RU" dirty="0"/>
              <a:t>Программа выбирает 10 фильмов с наибольшими оценками сходства и возвращает их в качестве рекомендаций.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346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achinelearningmastery.ru/img/0-989484-3378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6327" y="1968378"/>
            <a:ext cx="8534400" cy="426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16073" y="1652929"/>
            <a:ext cx="54217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/>
            </a:r>
            <a:br>
              <a:rPr lang="ru-RU" dirty="0"/>
            </a:br>
            <a:r>
              <a:rPr lang="ru-RU" dirty="0"/>
              <a:t>Косинусное сходство - это мера сходства между двумя векторами, которая измеряет косинус угла между ними. В контексте анализа текста или рекомендательных систем, косинусное сходство используется для оценки степени схожести между документами или объектами, представленными в виде векторов признаков. Более точно, оно оценивает схожесть между направлениями векторов в пространстве признаков, игнорируя их длины</a:t>
            </a:r>
            <a:r>
              <a:rPr lang="ru-RU" dirty="0" smtClean="0"/>
              <a:t>. </a:t>
            </a:r>
            <a:r>
              <a:rPr lang="ru-RU" dirty="0"/>
              <a:t>Значение косинусного сходства находится в диапазоне от -1 до 1. Чем ближе значение к 1, тем более схожи объекты. Значение -1 указывает на противоположность объектов, а 0 - на отсутствие сходства.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905164" y="738804"/>
            <a:ext cx="11619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>
                <a:latin typeface="Arial Black" panose="020B0A04020102020204" pitchFamily="34" charset="0"/>
              </a:rPr>
              <a:t>	Косинусное сходство:</a:t>
            </a:r>
            <a:endParaRPr lang="ru-RU" sz="4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30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7400" y="367746"/>
            <a:ext cx="8358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>
                <a:latin typeface="Arial Black" panose="020B0A04020102020204" pitchFamily="34" charset="0"/>
              </a:rPr>
              <a:t>Результат выполнения:</a:t>
            </a:r>
            <a:endParaRPr lang="ru-RU" sz="4800" dirty="0">
              <a:latin typeface="Arial Black" panose="020B0A040201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01" y="1440186"/>
            <a:ext cx="4850034" cy="490695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804" y="1439922"/>
            <a:ext cx="4850295" cy="490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8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7157" y="838064"/>
            <a:ext cx="9074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latin typeface="Arial Black" panose="020B0A04020102020204" pitchFamily="34" charset="0"/>
              </a:rPr>
              <a:t>Таймлайн проекта</a:t>
            </a:r>
            <a:endParaRPr lang="ru-RU" sz="6000" dirty="0">
              <a:latin typeface="Arial Black" panose="020B0A04020102020204" pitchFamily="34" charset="0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68965" y="3369366"/>
            <a:ext cx="11847444" cy="13914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655982" y="3230217"/>
            <a:ext cx="417444" cy="417444"/>
          </a:xfrm>
          <a:prstGeom prst="ellipse">
            <a:avLst/>
          </a:prstGeom>
          <a:solidFill>
            <a:srgbClr val="65DC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1888435" y="3230217"/>
            <a:ext cx="417444" cy="417444"/>
          </a:xfrm>
          <a:prstGeom prst="ellipse">
            <a:avLst/>
          </a:prstGeom>
          <a:solidFill>
            <a:srgbClr val="3B96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3528391" y="3230217"/>
            <a:ext cx="417444" cy="417444"/>
          </a:xfrm>
          <a:prstGeom prst="ellipse">
            <a:avLst/>
          </a:prstGeom>
          <a:solidFill>
            <a:srgbClr val="65DC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5496339" y="3210340"/>
            <a:ext cx="417444" cy="417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7364896" y="3210340"/>
            <a:ext cx="417444" cy="417444"/>
          </a:xfrm>
          <a:prstGeom prst="ellipse">
            <a:avLst/>
          </a:prstGeom>
          <a:solidFill>
            <a:srgbClr val="65DC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9024731" y="3210340"/>
            <a:ext cx="417444" cy="417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10754138" y="3210340"/>
            <a:ext cx="417444" cy="417444"/>
          </a:xfrm>
          <a:prstGeom prst="ellipse">
            <a:avLst/>
          </a:prstGeom>
          <a:solidFill>
            <a:srgbClr val="65DC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68965" y="2421541"/>
            <a:ext cx="238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Сбор датасета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6602068" y="2144935"/>
            <a:ext cx="1943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Реализация графического интерфейса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8234570" y="3766933"/>
            <a:ext cx="1997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Избавление от критических ошибок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10296938" y="2283042"/>
            <a:ext cx="1331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Ревью проекта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894521" y="3767626"/>
            <a:ext cx="263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Планирование хода реализации проекта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4686300" y="3766933"/>
            <a:ext cx="2037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Написание основного кода проекта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2730775" y="2144935"/>
            <a:ext cx="2002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Изучение основных библиотек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671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506" y="0"/>
            <a:ext cx="8516681" cy="69777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77773" y="1579386"/>
            <a:ext cx="6549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latin typeface="Arial Black" panose="020B0A04020102020204" pitchFamily="34" charset="0"/>
              </a:rPr>
              <a:t>Работу выполнили:</a:t>
            </a:r>
            <a:endParaRPr lang="ru-RU" sz="4000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32540" y="2579841"/>
            <a:ext cx="4164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Ответственный за машинное обучение</a:t>
            </a:r>
            <a:r>
              <a:rPr lang="en-US" dirty="0" smtClean="0"/>
              <a:t>: </a:t>
            </a:r>
            <a:r>
              <a:rPr lang="ru-RU" dirty="0" smtClean="0"/>
              <a:t>Сокорев Алексей Сергеевич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7026963" y="3518741"/>
            <a:ext cx="3975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Сбор и обработка датасета:</a:t>
            </a:r>
            <a:br>
              <a:rPr lang="ru-RU" dirty="0"/>
            </a:br>
            <a:r>
              <a:rPr lang="ru-RU" dirty="0"/>
              <a:t>Сокорев Алексей Сергеевич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97195" y="4457641"/>
            <a:ext cx="3235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Ответственный за </a:t>
            </a:r>
            <a:r>
              <a:rPr lang="en-US" dirty="0" smtClean="0"/>
              <a:t>GUI:</a:t>
            </a:r>
            <a:br>
              <a:rPr lang="en-US" dirty="0" smtClean="0"/>
            </a:br>
            <a:r>
              <a:rPr lang="ru-RU" dirty="0" smtClean="0"/>
              <a:t>Сокорев Алексей Сергеевич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8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434" y="538324"/>
            <a:ext cx="4005968" cy="40059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2605" y="4641577"/>
            <a:ext cx="11817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dirty="0" smtClean="0">
                <a:solidFill>
                  <a:srgbClr val="2980B9"/>
                </a:solidFill>
                <a:latin typeface="Arial Black" panose="020B0A04020102020204" pitchFamily="34" charset="0"/>
              </a:rPr>
              <a:t>Спасибо за внимание</a:t>
            </a:r>
            <a:endParaRPr lang="ru-RU" sz="7200" dirty="0">
              <a:solidFill>
                <a:srgbClr val="2980B9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67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176</Words>
  <Application>Microsoft Office PowerPoint</Application>
  <PresentationFormat>Широкоэкранный</PresentationFormat>
  <Paragraphs>22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Arial Black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DubleDroch Arsen</dc:creator>
  <cp:lastModifiedBy>DubleDroch Arsen</cp:lastModifiedBy>
  <cp:revision>11</cp:revision>
  <dcterms:created xsi:type="dcterms:W3CDTF">2024-03-05T23:09:10Z</dcterms:created>
  <dcterms:modified xsi:type="dcterms:W3CDTF">2024-03-06T07:00:14Z</dcterms:modified>
</cp:coreProperties>
</file>